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7" r:id="rId2"/>
    <p:sldId id="260" r:id="rId3"/>
    <p:sldId id="261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A0BF"/>
    <a:srgbClr val="845164"/>
    <a:srgbClr val="BB8092"/>
    <a:srgbClr val="9E6375"/>
    <a:srgbClr val="D31920"/>
    <a:srgbClr val="231D23"/>
    <a:srgbClr val="7EC246"/>
    <a:srgbClr val="5C9330"/>
    <a:srgbClr val="3CB668"/>
    <a:srgbClr val="2A7F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639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492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400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1A0B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895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52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61048"/>
          </a:xfrm>
          <a:ln>
            <a:solidFill>
              <a:srgbClr val="C1A0BF"/>
            </a:solidFill>
          </a:ln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061048"/>
          </a:xfrm>
          <a:ln>
            <a:solidFill>
              <a:srgbClr val="C1A0BF"/>
            </a:solidFill>
          </a:ln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715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087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166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9701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212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2277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2776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79512" y="5805264"/>
            <a:ext cx="17281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© OCR 2016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GCSE (9-1) Drama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9670"/>
            <a:ext cx="9133200" cy="828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7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C1A0BF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CSE (9-1) dRAMA&#10;J316&#10;For first teaching in 20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3528" y="3501008"/>
            <a:ext cx="36004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J316/03 Presenting and performing texts:</a:t>
            </a:r>
          </a:p>
          <a:p>
            <a:r>
              <a:rPr lang="en-GB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Concept pro forma</a:t>
            </a:r>
            <a:endParaRPr lang="en-GB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87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Guidance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400" dirty="0" smtClean="0"/>
              <a:t>This guide is designed to take you though the J316/01/02 OCR GCSE (9-1) Drama concept pro forma for ‘Presenting and performing texts’.  Its aim is to explain how candidates should approach each question. There are 4 questions candidates answer on the pro forma. This should be completed whilst studying their performance text and is sent by the centre to the visiting examiner 7 days before the examined performance date. 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The orange text boxes offer further explanation on the questions on the pro forma.</a:t>
            </a:r>
          </a:p>
          <a:p>
            <a:pPr marL="0" indent="0">
              <a:buNone/>
            </a:pPr>
            <a:r>
              <a:rPr lang="en-GB" sz="1400" dirty="0" smtClean="0"/>
              <a:t>They offer guidance on the wording of questions and what candidates should do </a:t>
            </a:r>
          </a:p>
          <a:p>
            <a:pPr marL="0" indent="0">
              <a:buNone/>
            </a:pPr>
            <a:r>
              <a:rPr lang="en-GB" sz="1400" dirty="0" smtClean="0"/>
              <a:t>in response to them.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The green text boxes focus on the awarding of marks for each question. </a:t>
            </a:r>
            <a:r>
              <a:rPr lang="en-US" sz="1400"/>
              <a:t>The pro forma is marked holistically rather than marks being awarded to individual questions.</a:t>
            </a:r>
            <a:r>
              <a:rPr lang="en-GB" sz="1400" smtClean="0"/>
              <a:t>.</a:t>
            </a:r>
            <a:endParaRPr lang="en-GB" sz="1400" dirty="0" smtClean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US" sz="1400" dirty="0"/>
              <a:t>To find an interactive version of </a:t>
            </a:r>
            <a:r>
              <a:rPr lang="en-US" sz="1400" dirty="0" smtClean="0"/>
              <a:t>the concept pro forma, </a:t>
            </a:r>
            <a:r>
              <a:rPr lang="en-US" sz="1400" dirty="0"/>
              <a:t>please look under ‘Forms’ on </a:t>
            </a:r>
            <a:r>
              <a:rPr lang="en-US" sz="1400" dirty="0" smtClean="0"/>
              <a:t>the GCSE (9-1) </a:t>
            </a:r>
            <a:r>
              <a:rPr lang="en-US" sz="1400" dirty="0"/>
              <a:t>Drama </a:t>
            </a:r>
            <a:r>
              <a:rPr lang="en-US" sz="1400" dirty="0" smtClean="0"/>
              <a:t>(J316) </a:t>
            </a:r>
            <a:r>
              <a:rPr lang="en-US" sz="1400" dirty="0"/>
              <a:t>page of the OCR website</a:t>
            </a:r>
            <a:r>
              <a:rPr lang="en-US" sz="1400" dirty="0" smtClean="0"/>
              <a:t>.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/>
              <a:t>This pro forma must be completed by learners and is assessed for AO1 in </a:t>
            </a:r>
            <a:r>
              <a:rPr lang="en-US" sz="1400" dirty="0" smtClean="0"/>
              <a:t>‘Presenting and </a:t>
            </a:r>
            <a:r>
              <a:rPr lang="en-US" sz="1400" dirty="0"/>
              <a:t>performing texts’. </a:t>
            </a:r>
            <a:r>
              <a:rPr lang="en-US" sz="1400" b="1" dirty="0"/>
              <a:t>Learners who do not submit this completed pro forma will be awarded 0 marks for AO1 in this component.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4" name="Rounded Rectangle 3"/>
          <p:cNvSpPr/>
          <p:nvPr/>
        </p:nvSpPr>
        <p:spPr>
          <a:xfrm>
            <a:off x="7092280" y="2852936"/>
            <a:ext cx="1656184" cy="9361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For example: This is looking for candidates to discuss their study of the extracts from the performance text.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Arrow Connector 4"/>
          <p:cNvCxnSpPr>
            <a:stCxn id="4" idx="1"/>
          </p:cNvCxnSpPr>
          <p:nvPr/>
        </p:nvCxnSpPr>
        <p:spPr>
          <a:xfrm flipH="1" flipV="1">
            <a:off x="6660232" y="3068960"/>
            <a:ext cx="432048" cy="25202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sp>
        <p:nvSpPr>
          <p:cNvPr id="7" name="Rounded Rectangle 6"/>
          <p:cNvSpPr/>
          <p:nvPr/>
        </p:nvSpPr>
        <p:spPr>
          <a:xfrm>
            <a:off x="6075952" y="4088398"/>
            <a:ext cx="2816528" cy="409395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The pro forma is marked holistically using the mark scheme in the specification. </a:t>
            </a:r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 flipV="1">
            <a:off x="5796140" y="4088398"/>
            <a:ext cx="279812" cy="204698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312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7571184" cy="5649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1400" b="1" dirty="0" smtClean="0"/>
          </a:p>
          <a:p>
            <a:pPr marL="0" indent="0" algn="ctr">
              <a:buNone/>
            </a:pPr>
            <a:r>
              <a:rPr lang="en-US" sz="1400" b="1" dirty="0" smtClean="0"/>
              <a:t>Concept pro forma</a:t>
            </a:r>
          </a:p>
          <a:p>
            <a:pPr marL="0" indent="0" algn="ctr">
              <a:buNone/>
            </a:pPr>
            <a:endParaRPr lang="en-US" sz="1400" b="1" dirty="0" smtClean="0"/>
          </a:p>
          <a:p>
            <a:pPr marL="0" indent="0" algn="ctr">
              <a:buNone/>
            </a:pPr>
            <a:r>
              <a:rPr lang="en-US" sz="1400" b="1" dirty="0" smtClean="0"/>
              <a:t>All candidates are required to answer the questions on the pro forma individually.</a:t>
            </a:r>
          </a:p>
          <a:p>
            <a:pPr marL="0" indent="0" algn="ctr">
              <a:buNone/>
            </a:pPr>
            <a:endParaRPr lang="en-US" sz="1400" b="1" dirty="0" smtClean="0"/>
          </a:p>
          <a:p>
            <a:pPr marL="0" indent="0">
              <a:buNone/>
              <a:tabLst>
                <a:tab pos="357188" algn="l"/>
              </a:tabLst>
            </a:pPr>
            <a:r>
              <a:rPr lang="en-US" sz="1400" b="1" dirty="0" smtClean="0"/>
              <a:t>1. 	</a:t>
            </a:r>
            <a:r>
              <a:rPr lang="en-US" sz="1400" dirty="0" smtClean="0"/>
              <a:t>What </a:t>
            </a:r>
            <a:r>
              <a:rPr lang="en-US" sz="1400" dirty="0"/>
              <a:t>are the major demands of the text? You should consider the structure of the </a:t>
            </a:r>
            <a:r>
              <a:rPr lang="en-US" sz="1400" dirty="0" smtClean="0"/>
              <a:t>	extracts </a:t>
            </a:r>
            <a:r>
              <a:rPr lang="en-US" sz="1400" dirty="0"/>
              <a:t>in the </a:t>
            </a:r>
            <a:r>
              <a:rPr lang="en-US" sz="1400" dirty="0" smtClean="0"/>
              <a:t>context of </a:t>
            </a:r>
            <a:r>
              <a:rPr lang="en-US" sz="1400" dirty="0"/>
              <a:t>the whole performance text and the original intentions of the </a:t>
            </a:r>
            <a:r>
              <a:rPr lang="en-US" sz="1400" dirty="0" smtClean="0"/>
              <a:t>	playwright</a:t>
            </a:r>
            <a:r>
              <a:rPr lang="en-US" sz="1400" dirty="0"/>
              <a:t>.</a:t>
            </a:r>
            <a:endParaRPr lang="en-GB" sz="1400" dirty="0"/>
          </a:p>
        </p:txBody>
      </p:sp>
      <p:cxnSp>
        <p:nvCxnSpPr>
          <p:cNvPr id="30" name="Straight Arrow Connector 29"/>
          <p:cNvCxnSpPr>
            <a:stCxn id="29" idx="0"/>
          </p:cNvCxnSpPr>
          <p:nvPr/>
        </p:nvCxnSpPr>
        <p:spPr>
          <a:xfrm flipH="1" flipV="1">
            <a:off x="6231615" y="2229559"/>
            <a:ext cx="826494" cy="45913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31" idx="0"/>
          </p:cNvCxnSpPr>
          <p:nvPr/>
        </p:nvCxnSpPr>
        <p:spPr>
          <a:xfrm flipH="1" flipV="1">
            <a:off x="2699792" y="2060848"/>
            <a:ext cx="513057" cy="776199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47" idx="0"/>
          </p:cNvCxnSpPr>
          <p:nvPr/>
        </p:nvCxnSpPr>
        <p:spPr>
          <a:xfrm flipH="1" flipV="1">
            <a:off x="725889" y="2060848"/>
            <a:ext cx="857662" cy="857413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ounded Rectangle 46"/>
          <p:cNvSpPr/>
          <p:nvPr/>
        </p:nvSpPr>
        <p:spPr>
          <a:xfrm>
            <a:off x="575439" y="2918261"/>
            <a:ext cx="2016224" cy="72427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question focuses on the research and preparation candidates have completed on the text.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8" name="Straight Arrow Connector 67"/>
          <p:cNvCxnSpPr>
            <a:stCxn id="67" idx="0"/>
          </p:cNvCxnSpPr>
          <p:nvPr/>
        </p:nvCxnSpPr>
        <p:spPr>
          <a:xfrm flipV="1">
            <a:off x="5013855" y="2276872"/>
            <a:ext cx="1057826" cy="560175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/>
          <p:cNvSpPr/>
          <p:nvPr/>
        </p:nvSpPr>
        <p:spPr>
          <a:xfrm>
            <a:off x="725889" y="3552709"/>
            <a:ext cx="2088232" cy="666258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It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is expected that the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space provided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will be enough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the most detailed answers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Arrow Connector 33"/>
          <p:cNvCxnSpPr>
            <a:stCxn id="33" idx="0"/>
          </p:cNvCxnSpPr>
          <p:nvPr/>
        </p:nvCxnSpPr>
        <p:spPr>
          <a:xfrm flipV="1">
            <a:off x="1770005" y="2837047"/>
            <a:ext cx="0" cy="715662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43" idx="0"/>
          </p:cNvCxnSpPr>
          <p:nvPr/>
        </p:nvCxnSpPr>
        <p:spPr>
          <a:xfrm flipH="1" flipV="1">
            <a:off x="3059832" y="2229559"/>
            <a:ext cx="896969" cy="1700363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42"/>
          <p:cNvSpPr/>
          <p:nvPr/>
        </p:nvSpPr>
        <p:spPr>
          <a:xfrm>
            <a:off x="2948689" y="3929922"/>
            <a:ext cx="2016224" cy="66896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The pro forma is marked holistically using the mark scheme in the specification. </a:t>
            </a:r>
          </a:p>
        </p:txBody>
      </p:sp>
      <p:cxnSp>
        <p:nvCxnSpPr>
          <p:cNvPr id="63" name="Straight Arrow Connector 62"/>
          <p:cNvCxnSpPr>
            <a:stCxn id="39" idx="0"/>
          </p:cNvCxnSpPr>
          <p:nvPr/>
        </p:nvCxnSpPr>
        <p:spPr>
          <a:xfrm flipH="1" flipV="1">
            <a:off x="4788024" y="2229559"/>
            <a:ext cx="1283657" cy="1628846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38"/>
          <p:cNvSpPr/>
          <p:nvPr/>
        </p:nvSpPr>
        <p:spPr>
          <a:xfrm>
            <a:off x="4991561" y="3858405"/>
            <a:ext cx="2160240" cy="72112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question assesses AO1. It assesses the candidate’s approach to preparing for the performance.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1979712" y="2837047"/>
            <a:ext cx="2466274" cy="130638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‘demands’ of the text refer to the aspects that must be considered for the text to come off the page and become a performance. This could be challenges for the actors, directors, designer or considerations for the audience.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Rounded Rectangle 66"/>
          <p:cNvSpPr/>
          <p:nvPr/>
        </p:nvSpPr>
        <p:spPr>
          <a:xfrm>
            <a:off x="4211959" y="2837047"/>
            <a:ext cx="1603791" cy="1092876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Candidates need to consider the intention of the playwright at the time they wrote the script and it was first performed.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5815750" y="2688693"/>
            <a:ext cx="2484718" cy="157571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In this component, candidates must study two 10 minute extracts through practical exploration and then select two extracts to perform or design for.</a:t>
            </a:r>
          </a:p>
          <a:p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They must refer to their work on the full extracts in this question and not focus solely on the extracts they are performing for the examiner.</a:t>
            </a:r>
          </a:p>
        </p:txBody>
      </p:sp>
    </p:spTree>
    <p:extLst>
      <p:ext uri="{BB962C8B-B14F-4D97-AF65-F5344CB8AC3E}">
        <p14:creationId xmlns:p14="http://schemas.microsoft.com/office/powerpoint/2010/main" val="79318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33" grpId="0" animBg="1"/>
      <p:bldP spid="43" grpId="0" animBg="1"/>
      <p:bldP spid="39" grpId="0" animBg="1"/>
      <p:bldP spid="31" grpId="0" animBg="1"/>
      <p:bldP spid="67" grpId="0" animBg="1"/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7571184" cy="5649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1400" b="1" dirty="0" smtClean="0"/>
          </a:p>
          <a:p>
            <a:pPr marL="0" indent="0" algn="ctr">
              <a:buNone/>
            </a:pPr>
            <a:r>
              <a:rPr lang="en-US" sz="1400" b="1" dirty="0" smtClean="0"/>
              <a:t>Concept pro forma</a:t>
            </a:r>
          </a:p>
          <a:p>
            <a:pPr marL="0" indent="0" algn="ctr">
              <a:buNone/>
            </a:pPr>
            <a:endParaRPr lang="en-US" sz="1400" b="1" dirty="0" smtClean="0"/>
          </a:p>
          <a:p>
            <a:pPr marL="0" indent="0" algn="ctr">
              <a:buNone/>
            </a:pPr>
            <a:r>
              <a:rPr lang="en-US" sz="1400" b="1" dirty="0" smtClean="0"/>
              <a:t>All candidates are required to answer the questions on the pro forma individually.</a:t>
            </a:r>
          </a:p>
          <a:p>
            <a:pPr marL="0" indent="0" algn="ctr">
              <a:buNone/>
            </a:pPr>
            <a:endParaRPr lang="en-US" sz="1400" b="1" dirty="0" smtClean="0"/>
          </a:p>
          <a:p>
            <a:pPr marL="0" indent="0">
              <a:buNone/>
              <a:tabLst>
                <a:tab pos="357188" algn="l"/>
              </a:tabLst>
            </a:pPr>
            <a:r>
              <a:rPr lang="en-US" sz="1400" b="1" dirty="0" smtClean="0"/>
              <a:t>2. 	</a:t>
            </a:r>
            <a:r>
              <a:rPr lang="en-GB" sz="1400" dirty="0"/>
              <a:t>What is your artistic vision for the </a:t>
            </a:r>
            <a:r>
              <a:rPr lang="en-GB" sz="1400" dirty="0" smtClean="0"/>
              <a:t>two extracts?</a:t>
            </a:r>
            <a:endParaRPr lang="en-GB" sz="1400" dirty="0"/>
          </a:p>
        </p:txBody>
      </p:sp>
      <p:cxnSp>
        <p:nvCxnSpPr>
          <p:cNvPr id="32" name="Straight Arrow Connector 31"/>
          <p:cNvCxnSpPr>
            <a:stCxn id="31" idx="0"/>
          </p:cNvCxnSpPr>
          <p:nvPr/>
        </p:nvCxnSpPr>
        <p:spPr>
          <a:xfrm flipH="1" flipV="1">
            <a:off x="2843810" y="1995464"/>
            <a:ext cx="801088" cy="77619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47" idx="0"/>
          </p:cNvCxnSpPr>
          <p:nvPr/>
        </p:nvCxnSpPr>
        <p:spPr>
          <a:xfrm flipH="1" flipV="1">
            <a:off x="827584" y="2060849"/>
            <a:ext cx="798843" cy="857412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48" idx="0"/>
          </p:cNvCxnSpPr>
          <p:nvPr/>
        </p:nvCxnSpPr>
        <p:spPr>
          <a:xfrm flipH="1" flipV="1">
            <a:off x="5796137" y="1995465"/>
            <a:ext cx="672370" cy="63170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5196662" y="2627169"/>
            <a:ext cx="2543689" cy="92553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Candidates should link their own performance or designs to the artistic intention of the group. The examples given should be from their own contribution to the performance.</a:t>
            </a:r>
          </a:p>
        </p:txBody>
      </p:sp>
      <p:cxnSp>
        <p:nvCxnSpPr>
          <p:cNvPr id="44" name="Straight Arrow Connector 43"/>
          <p:cNvCxnSpPr>
            <a:stCxn id="43" idx="0"/>
          </p:cNvCxnSpPr>
          <p:nvPr/>
        </p:nvCxnSpPr>
        <p:spPr>
          <a:xfrm flipV="1">
            <a:off x="3956801" y="1484784"/>
            <a:ext cx="1839336" cy="2445138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42"/>
          <p:cNvSpPr/>
          <p:nvPr/>
        </p:nvSpPr>
        <p:spPr>
          <a:xfrm>
            <a:off x="2948689" y="3929922"/>
            <a:ext cx="2016224" cy="66896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The pro forma is marked holistically using the mark scheme in the specification. </a:t>
            </a:r>
          </a:p>
        </p:txBody>
      </p:sp>
      <p:cxnSp>
        <p:nvCxnSpPr>
          <p:cNvPr id="63" name="Straight Arrow Connector 62"/>
          <p:cNvCxnSpPr>
            <a:stCxn id="39" idx="0"/>
          </p:cNvCxnSpPr>
          <p:nvPr/>
        </p:nvCxnSpPr>
        <p:spPr>
          <a:xfrm flipH="1" flipV="1">
            <a:off x="3779912" y="2060849"/>
            <a:ext cx="2291769" cy="1797556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38"/>
          <p:cNvSpPr/>
          <p:nvPr/>
        </p:nvSpPr>
        <p:spPr>
          <a:xfrm>
            <a:off x="4991561" y="3858405"/>
            <a:ext cx="2160240" cy="72112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question assesses AO1. It assesses the explanation of the artistic intention for the performance.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2411761" y="2771662"/>
            <a:ext cx="2466274" cy="87998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Candidates will need to discuss the artistic vision for the performance and agree, as a group, the direction their performance will take.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575439" y="2918261"/>
            <a:ext cx="2101976" cy="89068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question focuses on the candidate’s intention for the performance. This is their own interpretation of the text they will be performing or designing for.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873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3" grpId="0" animBg="1"/>
      <p:bldP spid="39" grpId="0" animBg="1"/>
      <p:bldP spid="31" grpId="0" animBg="1"/>
      <p:bldP spid="4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7571184" cy="5649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1400" b="1" dirty="0" smtClean="0"/>
          </a:p>
          <a:p>
            <a:pPr marL="0" indent="0" algn="ctr">
              <a:buNone/>
            </a:pPr>
            <a:r>
              <a:rPr lang="en-US" sz="1400" b="1" dirty="0" smtClean="0"/>
              <a:t>Concept pro forma</a:t>
            </a:r>
          </a:p>
          <a:p>
            <a:pPr marL="0" indent="0" algn="ctr">
              <a:buNone/>
            </a:pPr>
            <a:endParaRPr lang="en-US" sz="1400" b="1" dirty="0" smtClean="0"/>
          </a:p>
          <a:p>
            <a:pPr marL="0" indent="0" algn="ctr">
              <a:buNone/>
            </a:pPr>
            <a:r>
              <a:rPr lang="en-US" sz="1400" b="1" dirty="0" smtClean="0"/>
              <a:t>All candidates are required to answer the questions on the pro forma individually.</a:t>
            </a:r>
          </a:p>
          <a:p>
            <a:pPr marL="0" indent="0" algn="ctr">
              <a:buNone/>
            </a:pPr>
            <a:endParaRPr lang="en-US" sz="1400" b="1" dirty="0" smtClean="0"/>
          </a:p>
          <a:p>
            <a:pPr marL="0" indent="0">
              <a:buNone/>
              <a:tabLst>
                <a:tab pos="357188" algn="l"/>
              </a:tabLst>
            </a:pPr>
            <a:r>
              <a:rPr lang="en-US" sz="1400" b="1" dirty="0" smtClean="0"/>
              <a:t>3. </a:t>
            </a:r>
            <a:r>
              <a:rPr lang="en-US" sz="1400" b="1" dirty="0"/>
              <a:t>	</a:t>
            </a:r>
            <a:r>
              <a:rPr lang="en-US" sz="1400" dirty="0" smtClean="0"/>
              <a:t>How </a:t>
            </a:r>
            <a:r>
              <a:rPr lang="en-US" sz="1400" dirty="0"/>
              <a:t>did you develop your role(s) or design(s)? As an actor you should consider </a:t>
            </a:r>
            <a:r>
              <a:rPr lang="en-US" sz="1400" dirty="0" smtClean="0"/>
              <a:t>	semiotics</a:t>
            </a:r>
            <a:r>
              <a:rPr lang="en-US" sz="1400" dirty="0"/>
              <a:t>, the use </a:t>
            </a:r>
            <a:r>
              <a:rPr lang="en-US" sz="1400" dirty="0" smtClean="0"/>
              <a:t>of language</a:t>
            </a:r>
            <a:r>
              <a:rPr lang="en-US" sz="1400" dirty="0"/>
              <a:t>, gesture and expression. As a designer you should </a:t>
            </a:r>
            <a:r>
              <a:rPr lang="en-US" sz="1400" dirty="0" smtClean="0"/>
              <a:t>	consider </a:t>
            </a:r>
            <a:r>
              <a:rPr lang="en-US" sz="1400" dirty="0"/>
              <a:t>proxemics, mood, </a:t>
            </a:r>
            <a:r>
              <a:rPr lang="en-US" sz="1400" dirty="0" smtClean="0"/>
              <a:t>supporting characters </a:t>
            </a:r>
            <a:r>
              <a:rPr lang="en-US" sz="1400" dirty="0"/>
              <a:t>and supporting the chosen genre and </a:t>
            </a:r>
            <a:r>
              <a:rPr lang="en-US" sz="1400" dirty="0" smtClean="0"/>
              <a:t>	style.</a:t>
            </a:r>
            <a:endParaRPr lang="en-GB" sz="1400" dirty="0"/>
          </a:p>
        </p:txBody>
      </p:sp>
      <p:cxnSp>
        <p:nvCxnSpPr>
          <p:cNvPr id="30" name="Straight Arrow Connector 29"/>
          <p:cNvCxnSpPr>
            <a:stCxn id="29" idx="0"/>
          </p:cNvCxnSpPr>
          <p:nvPr/>
        </p:nvCxnSpPr>
        <p:spPr>
          <a:xfrm flipH="1" flipV="1">
            <a:off x="7524328" y="2513585"/>
            <a:ext cx="306034" cy="267282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31" idx="0"/>
          </p:cNvCxnSpPr>
          <p:nvPr/>
        </p:nvCxnSpPr>
        <p:spPr>
          <a:xfrm flipV="1">
            <a:off x="2951820" y="1988843"/>
            <a:ext cx="396044" cy="84820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47" idx="0"/>
          </p:cNvCxnSpPr>
          <p:nvPr/>
        </p:nvCxnSpPr>
        <p:spPr>
          <a:xfrm flipH="1" flipV="1">
            <a:off x="755576" y="1988843"/>
            <a:ext cx="827975" cy="92941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67" idx="0"/>
          </p:cNvCxnSpPr>
          <p:nvPr/>
        </p:nvCxnSpPr>
        <p:spPr>
          <a:xfrm flipH="1" flipV="1">
            <a:off x="4716017" y="2252720"/>
            <a:ext cx="219144" cy="521730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33" idx="0"/>
          </p:cNvCxnSpPr>
          <p:nvPr/>
        </p:nvCxnSpPr>
        <p:spPr>
          <a:xfrm flipH="1" flipV="1">
            <a:off x="6156176" y="2209562"/>
            <a:ext cx="612068" cy="56488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43" idx="0"/>
          </p:cNvCxnSpPr>
          <p:nvPr/>
        </p:nvCxnSpPr>
        <p:spPr>
          <a:xfrm flipV="1">
            <a:off x="2591663" y="1484784"/>
            <a:ext cx="3204473" cy="2462279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42"/>
          <p:cNvSpPr/>
          <p:nvPr/>
        </p:nvSpPr>
        <p:spPr>
          <a:xfrm>
            <a:off x="1583551" y="3947063"/>
            <a:ext cx="2016224" cy="66896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The pro forma is marked holistically using the mark scheme in the specification. </a:t>
            </a:r>
          </a:p>
        </p:txBody>
      </p:sp>
      <p:cxnSp>
        <p:nvCxnSpPr>
          <p:cNvPr id="63" name="Straight Arrow Connector 62"/>
          <p:cNvCxnSpPr>
            <a:stCxn id="39" idx="0"/>
          </p:cNvCxnSpPr>
          <p:nvPr/>
        </p:nvCxnSpPr>
        <p:spPr>
          <a:xfrm flipH="1" flipV="1">
            <a:off x="3347864" y="2412945"/>
            <a:ext cx="1512168" cy="1516978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38"/>
          <p:cNvSpPr/>
          <p:nvPr/>
        </p:nvSpPr>
        <p:spPr>
          <a:xfrm>
            <a:off x="3779912" y="3929923"/>
            <a:ext cx="2160240" cy="72112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question assesses AO1. It assesses </a:t>
            </a:r>
            <a:r>
              <a:rPr lang="en-GB" sz="1000" smtClean="0">
                <a:latin typeface="Arial" panose="020B0604020202020204" pitchFamily="34" charset="0"/>
                <a:cs typeface="Arial" panose="020B0604020202020204" pitchFamily="34" charset="0"/>
              </a:rPr>
              <a:t>the candidate’s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approach to preparing for the performance.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575439" y="2918261"/>
            <a:ext cx="2016224" cy="72427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question focuses on the individual contribution candidates have made during the rehearsal process.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1979712" y="2837047"/>
            <a:ext cx="1944216" cy="73596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refers to the aspects of the performance that were focused on in rehearsals.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Rounded Rectangle 66"/>
          <p:cNvSpPr/>
          <p:nvPr/>
        </p:nvSpPr>
        <p:spPr>
          <a:xfrm>
            <a:off x="3930170" y="2774450"/>
            <a:ext cx="2009981" cy="1092876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points for consideration are a starting point for candidates. They should cover these areas, but may include others if they are relevant to their performance.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7218294" y="2780867"/>
            <a:ext cx="1224136" cy="121807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examples provided should relate to the extract that is performed for the examiner. 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5868144" y="2774450"/>
            <a:ext cx="1800200" cy="1302622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Both performers and designers complete the same concept pro forma. They should answer the questions in relation to the role they are being assessed on.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474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39" grpId="0" animBg="1"/>
      <p:bldP spid="47" grpId="0" animBg="1"/>
      <p:bldP spid="31" grpId="0" animBg="1"/>
      <p:bldP spid="67" grpId="0" animBg="1"/>
      <p:bldP spid="29" grpId="0" animBg="1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7571184" cy="5649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1400" b="1" dirty="0" smtClean="0"/>
          </a:p>
          <a:p>
            <a:pPr marL="0" indent="0" algn="ctr">
              <a:buNone/>
            </a:pPr>
            <a:r>
              <a:rPr lang="en-US" sz="1400" b="1" dirty="0" smtClean="0"/>
              <a:t>Concept pro forma</a:t>
            </a:r>
          </a:p>
          <a:p>
            <a:pPr marL="0" indent="0" algn="ctr">
              <a:buNone/>
            </a:pPr>
            <a:endParaRPr lang="en-US" sz="1400" b="1" dirty="0" smtClean="0"/>
          </a:p>
          <a:p>
            <a:pPr marL="0" indent="0" algn="ctr">
              <a:buNone/>
            </a:pPr>
            <a:r>
              <a:rPr lang="en-US" sz="1400" b="1" dirty="0" smtClean="0"/>
              <a:t>All candidates are required to answer the questions on the pro forma individually.</a:t>
            </a:r>
          </a:p>
          <a:p>
            <a:pPr marL="0" indent="0" algn="ctr">
              <a:buNone/>
            </a:pPr>
            <a:endParaRPr lang="en-US" sz="1400" b="1" dirty="0" smtClean="0"/>
          </a:p>
          <a:p>
            <a:pPr marL="0" indent="0">
              <a:buNone/>
              <a:tabLst>
                <a:tab pos="357188" algn="l"/>
              </a:tabLst>
            </a:pPr>
            <a:r>
              <a:rPr lang="en-US" sz="1400" b="1" dirty="0"/>
              <a:t>4</a:t>
            </a:r>
            <a:r>
              <a:rPr lang="en-US" sz="1400" b="1" dirty="0" smtClean="0"/>
              <a:t>. 	</a:t>
            </a:r>
            <a:r>
              <a:rPr lang="en-US" sz="1400" dirty="0"/>
              <a:t>How do you want the audience to respond to your presentation of the extracts as an actor </a:t>
            </a:r>
            <a:r>
              <a:rPr lang="en-US" sz="1400" dirty="0" smtClean="0"/>
              <a:t>	or </a:t>
            </a:r>
            <a:r>
              <a:rPr lang="en-US" sz="1400" dirty="0"/>
              <a:t>designer</a:t>
            </a:r>
            <a:r>
              <a:rPr lang="en-US" sz="1400" dirty="0" smtClean="0"/>
              <a:t>? Give </a:t>
            </a:r>
            <a:r>
              <a:rPr lang="en-US" sz="1400" dirty="0"/>
              <a:t>specific examples from each extract.</a:t>
            </a:r>
            <a:endParaRPr lang="en-GB" sz="1400" dirty="0"/>
          </a:p>
        </p:txBody>
      </p:sp>
      <p:cxnSp>
        <p:nvCxnSpPr>
          <p:cNvPr id="32" name="Straight Arrow Connector 31"/>
          <p:cNvCxnSpPr>
            <a:stCxn id="31" idx="0"/>
          </p:cNvCxnSpPr>
          <p:nvPr/>
        </p:nvCxnSpPr>
        <p:spPr>
          <a:xfrm flipV="1">
            <a:off x="3662128" y="2060849"/>
            <a:ext cx="303336" cy="82214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47" idx="0"/>
          </p:cNvCxnSpPr>
          <p:nvPr/>
        </p:nvCxnSpPr>
        <p:spPr>
          <a:xfrm flipH="1" flipV="1">
            <a:off x="827585" y="2060850"/>
            <a:ext cx="798842" cy="857410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48" idx="0"/>
          </p:cNvCxnSpPr>
          <p:nvPr/>
        </p:nvCxnSpPr>
        <p:spPr>
          <a:xfrm flipH="1" flipV="1">
            <a:off x="4991562" y="2269131"/>
            <a:ext cx="686790" cy="63170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4624463" y="2900835"/>
            <a:ext cx="2107778" cy="67218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examples given should be from </a:t>
            </a:r>
            <a:r>
              <a:rPr lang="en-GB" sz="1000" smtClean="0">
                <a:latin typeface="Arial" panose="020B0604020202020204" pitchFamily="34" charset="0"/>
                <a:cs typeface="Arial" panose="020B0604020202020204" pitchFamily="34" charset="0"/>
              </a:rPr>
              <a:t>the candidate’s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own contribution to the performance.</a:t>
            </a:r>
          </a:p>
        </p:txBody>
      </p:sp>
      <p:cxnSp>
        <p:nvCxnSpPr>
          <p:cNvPr id="44" name="Straight Arrow Connector 43"/>
          <p:cNvCxnSpPr>
            <a:stCxn id="43" idx="0"/>
          </p:cNvCxnSpPr>
          <p:nvPr/>
        </p:nvCxnSpPr>
        <p:spPr>
          <a:xfrm flipV="1">
            <a:off x="3956801" y="1484784"/>
            <a:ext cx="2114880" cy="2445138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42"/>
          <p:cNvSpPr/>
          <p:nvPr/>
        </p:nvSpPr>
        <p:spPr>
          <a:xfrm>
            <a:off x="2948689" y="3929922"/>
            <a:ext cx="2016224" cy="66896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The pro forma is marked holistically using the mark scheme in the specification. </a:t>
            </a:r>
          </a:p>
        </p:txBody>
      </p:sp>
      <p:cxnSp>
        <p:nvCxnSpPr>
          <p:cNvPr id="63" name="Straight Arrow Connector 62"/>
          <p:cNvCxnSpPr>
            <a:stCxn id="39" idx="0"/>
          </p:cNvCxnSpPr>
          <p:nvPr/>
        </p:nvCxnSpPr>
        <p:spPr>
          <a:xfrm flipH="1" flipV="1">
            <a:off x="4499992" y="2269131"/>
            <a:ext cx="1571689" cy="1589274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38"/>
          <p:cNvSpPr/>
          <p:nvPr/>
        </p:nvSpPr>
        <p:spPr>
          <a:xfrm>
            <a:off x="4991561" y="3858405"/>
            <a:ext cx="2160240" cy="72112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question assesses AO1. It assesses the explanation of the artistic intention for the performance.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575439" y="2918260"/>
            <a:ext cx="2101976" cy="101166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question focuses on the audiences response to the performance. This will link to the answer given in question 2 about the artistic intentions of the performance.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2536232" y="2882997"/>
            <a:ext cx="2251792" cy="76202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Candidates should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consider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they want the performance to be interpreted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others including (but not exclusively) the examiner.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9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3" grpId="0" animBg="1"/>
      <p:bldP spid="39" grpId="0" animBg="1"/>
      <p:bldP spid="47" grpId="0" animBg="1"/>
      <p:bldP spid="31" grpId="0" animBg="1"/>
    </p:bld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</TotalTime>
  <Words>851</Words>
  <Application>Microsoft Office PowerPoint</Application>
  <PresentationFormat>On-screen Show (4:3)</PresentationFormat>
  <Paragraphs>68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1_Custom Design</vt:lpstr>
      <vt:lpstr>PowerPoint Presentation</vt:lpstr>
      <vt:lpstr>Guidance</vt:lpstr>
      <vt:lpstr>PowerPoint Presentation</vt:lpstr>
      <vt:lpstr>PowerPoint Presentation</vt:lpstr>
      <vt:lpstr>PowerPoint Presentation</vt:lpstr>
      <vt:lpstr>PowerPoint Presentation</vt:lpstr>
    </vt:vector>
  </TitlesOfParts>
  <Company>Cambridge Assessment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J316/03 Presenting and performing texts</dc:title>
  <dc:creator>OCR</dc:creator>
  <cp:keywords>Drama, OCR, GCSE, coursework, NEA</cp:keywords>
  <cp:lastModifiedBy>Edward Stokes</cp:lastModifiedBy>
  <cp:revision>32</cp:revision>
  <dcterms:created xsi:type="dcterms:W3CDTF">2015-10-07T12:54:48Z</dcterms:created>
  <dcterms:modified xsi:type="dcterms:W3CDTF">2017-02-01T14:59:16Z</dcterms:modified>
</cp:coreProperties>
</file>